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9"/>
  </p:notesMasterIdLst>
  <p:handoutMasterIdLst>
    <p:handoutMasterId r:id="rId50"/>
  </p:handoutMasterIdLst>
  <p:sldIdLst>
    <p:sldId id="327" r:id="rId3"/>
    <p:sldId id="330" r:id="rId4"/>
    <p:sldId id="331" r:id="rId5"/>
    <p:sldId id="332" r:id="rId6"/>
    <p:sldId id="298" r:id="rId7"/>
    <p:sldId id="262"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79"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1200" y="72"/>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10/29/2022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730572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386566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393642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738742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839297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13279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‹N°›</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4.%20EDA%20with%20Data%20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4.%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6.%20Interactive%20Map%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7.%20Space-X%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8.%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withouttheh/IBM-Data-Science-Capstone-Project" TargetMode="External"/><Relationship Id="rId4" Type="http://schemas.openxmlformats.org/officeDocument/2006/relationships/hyperlink" Target="https://www.coursera.org/learn/applied-data-science-capstone/home/welco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1.%20Space-X%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2.%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withouttheh/IBM-Data-Science-Capstone-Project/blob/main/3.%20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327015" cy="1569660"/>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Name: </a:t>
            </a:r>
            <a:r>
              <a:rPr lang="en-ZA" altLang="en-US" sz="3200" b="1" dirty="0" smtClean="0">
                <a:solidFill>
                  <a:schemeClr val="bg2"/>
                </a:solidFill>
                <a:latin typeface="Microsoft JhengHei" panose="020B0604030504040204" charset="-120"/>
                <a:ea typeface="Microsoft JhengHei" panose="020B0604030504040204" charset="-120"/>
                <a:cs typeface="Arial" panose="020B0604020202020204" pitchFamily="34" charset="0"/>
              </a:rPr>
              <a:t>Laid ATTIA</a:t>
            </a:r>
            <a:endParaRPr 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   </a:t>
            </a:r>
            <a:r>
              <a:rPr lang="en-ZA" altLang="en-US" sz="3200" b="1" dirty="0" smtClean="0">
                <a:solidFill>
                  <a:schemeClr val="bg2"/>
                </a:solidFill>
                <a:latin typeface="Microsoft JhengHei" panose="020B0604030504040204" charset="-120"/>
                <a:ea typeface="Microsoft JhengHei" panose="020B0604030504040204" charset="-120"/>
                <a:cs typeface="Arial" panose="020B0604020202020204" pitchFamily="34" charset="0"/>
              </a:rPr>
              <a:t>29-Oct-2022</a:t>
            </a:r>
            <a:endPar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a:solidFill>
                  <a:schemeClr val="tx1">
                    <a:lumMod val="85000"/>
                    <a:lumOff val="15000"/>
                  </a:schemeClr>
                </a:solidFill>
                <a:latin typeface="Microsoft JhengHei" panose="020B0604030504040204" charset="-120"/>
                <a:ea typeface="Microsoft JhengHei" panose="020B0604030504040204" charset="-120"/>
              </a:rPr>
              <a:t>plots</a:t>
            </a:r>
            <a:r>
              <a:rPr lang="en-US" sz="1700" u="sng">
                <a:solidFill>
                  <a:schemeClr val="tx1">
                    <a:lumMod val="85000"/>
                    <a:lumOff val="15000"/>
                  </a:schemeClr>
                </a:solidFill>
                <a:latin typeface="Microsoft JhengHei" panose="020B0604030504040204" charset="-120"/>
                <a:ea typeface="Microsoft JhengHei" panose="020B0604030504040204" charset="-120"/>
              </a:rPr>
              <a:t>:</a:t>
            </a: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a:solidFill>
                  <a:schemeClr val="tx1">
                    <a:lumMod val="85000"/>
                    <a:lumOff val="15000"/>
                  </a:schemeClr>
                </a:solidFill>
                <a:latin typeface="Microsoft JhengHei" panose="020B0604030504040204" charset="-120"/>
                <a:ea typeface="Microsoft JhengHei" panose="020B0604030504040204" charset="-120"/>
              </a:rPr>
              <a:t>vs</a:t>
            </a:r>
            <a:r>
              <a:rPr lang="en-US" sz="1700" i="1">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a:solidFill>
                  <a:schemeClr val="tx1">
                    <a:lumMod val="85000"/>
                    <a:lumOff val="15000"/>
                  </a:schemeClr>
                </a:solidFill>
                <a:latin typeface="Microsoft JhengHei" panose="020B0604030504040204" charset="-120"/>
                <a:ea typeface="Microsoft JhengHei" panose="020B0604030504040204" charset="-120"/>
              </a:rPr>
              <a:t>,</a:t>
            </a:r>
            <a:r>
              <a:rPr lang="en-US" sz="1700" i="1">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a:solidFill>
                  <a:schemeClr val="tx1">
                    <a:lumMod val="85000"/>
                    <a:lumOff val="15000"/>
                  </a:schemeClr>
                </a:solidFill>
                <a:latin typeface="Microsoft JhengHei" panose="020B0604030504040204" charset="-120"/>
                <a:ea typeface="Microsoft JhengHei" panose="020B0604030504040204" charset="-120"/>
              </a:rPr>
              <a:t>vs</a:t>
            </a:r>
            <a:r>
              <a:rPr lang="en-US" sz="1700" i="1">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a:solidFill>
                  <a:schemeClr val="tx1">
                    <a:lumMod val="85000"/>
                    <a:lumOff val="15000"/>
                  </a:schemeClr>
                </a:solidFill>
                <a:latin typeface="Microsoft JhengHei" panose="020B0604030504040204" charset="-120"/>
                <a:ea typeface="Microsoft JhengHei" panose="020B0604030504040204" charset="-120"/>
              </a:rPr>
              <a:t>, </a:t>
            </a:r>
            <a:r>
              <a:rPr lang="en-US" sz="1700" i="1">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a:solidFill>
                  <a:schemeClr val="tx1">
                    <a:lumMod val="85000"/>
                    <a:lumOff val="15000"/>
                  </a:schemeClr>
                </a:solidFill>
                <a:latin typeface="Microsoft JhengHei" panose="020B0604030504040204" charset="-120"/>
                <a:ea typeface="Microsoft JhengHei" panose="020B0604030504040204" charset="-120"/>
              </a:rPr>
              <a:t>vs</a:t>
            </a:r>
            <a:r>
              <a:rPr lang="en-US" sz="1700" i="1">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and </a:t>
            </a:r>
            <a:r>
              <a:rPr lang="en-US" sz="1700" i="1">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a:solidFill>
                  <a:schemeClr val="tx1">
                    <a:lumMod val="85000"/>
                    <a:lumOff val="15000"/>
                  </a:schemeClr>
                </a:solidFill>
                <a:latin typeface="Microsoft JhengHei" panose="020B0604030504040204" charset="-120"/>
                <a:ea typeface="Microsoft JhengHei" panose="020B0604030504040204" charset="-120"/>
              </a:rPr>
              <a:t>vs</a:t>
            </a:r>
            <a:r>
              <a:rPr lang="en-US" sz="1700" i="1">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a:solidFill>
                  <a:schemeClr val="tx1">
                    <a:lumMod val="85000"/>
                    <a:lumOff val="15000"/>
                  </a:schemeClr>
                </a:solidFill>
                <a:latin typeface="Microsoft JhengHei" panose="020B0604030504040204" charset="-120"/>
                <a:ea typeface="Microsoft JhengHei" panose="020B0604030504040204" charset="-120"/>
              </a:rPr>
              <a:t>.</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a:solidFill>
                  <a:schemeClr val="tx1">
                    <a:lumMod val="85000"/>
                    <a:lumOff val="15000"/>
                  </a:schemeClr>
                </a:solidFill>
                <a:latin typeface="Microsoft JhengHei" panose="020B0604030504040204" charset="-120"/>
                <a:ea typeface="Microsoft JhengHei" panose="020B0604030504040204" charset="-120"/>
              </a:rPr>
              <a:t>Bar chart:</a:t>
            </a: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a:solidFill>
                  <a:schemeClr val="tx1">
                    <a:lumMod val="85000"/>
                    <a:lumOff val="15000"/>
                  </a:schemeClr>
                </a:solidFill>
                <a:latin typeface="Microsoft JhengHei" panose="020B0604030504040204" charset="-120"/>
                <a:ea typeface="Microsoft JhengHei" panose="020B0604030504040204" charset="-120"/>
              </a:rPr>
              <a:t>Orbit Types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a:solidFill>
                  <a:schemeClr val="tx1">
                    <a:lumMod val="85000"/>
                    <a:lumOff val="15000"/>
                  </a:schemeClr>
                </a:solidFill>
                <a:latin typeface="Microsoft JhengHei" panose="020B0604030504040204" charset="-120"/>
                <a:ea typeface="Microsoft JhengHei" panose="020B0604030504040204" charset="-120"/>
              </a:rPr>
              <a:t>Line chart:  </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a:solidFill>
                  <a:schemeClr val="tx1">
                    <a:lumMod val="85000"/>
                    <a:lumOff val="15000"/>
                  </a:schemeClr>
                </a:solidFill>
                <a:latin typeface="Microsoft JhengHei" panose="020B0604030504040204" charset="-120"/>
                <a:ea typeface="Microsoft JhengHei" panose="020B0604030504040204" charset="-120"/>
              </a:rPr>
              <a:t>Success Rate</a:t>
            </a: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a:solidFill>
                  <a:schemeClr val="tx1">
                    <a:lumMod val="85000"/>
                    <a:lumOff val="15000"/>
                  </a:schemeClr>
                </a:solidFill>
                <a:latin typeface="Microsoft JhengHei" panose="020B0604030504040204" charset="-120"/>
                <a:ea typeface="Microsoft JhengHei" panose="020B0604030504040204" charset="-120"/>
              </a:rPr>
              <a:t>Years.</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hlinkClick r:id="rId3" action="ppaction://hlinkfile"/>
              </a:rPr>
              <a:t>EDA with Data Visualisation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hlinkClick r:id="rId3" action="ppaction://hlinkfile"/>
              </a:rPr>
              <a:t>EDA with SQL</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a:solidFill>
                  <a:schemeClr val="accent3">
                    <a:lumMod val="25000"/>
                  </a:schemeClr>
                </a:solidFill>
                <a:latin typeface="Microsoft JhengHei" panose="020B0604030504040204" charset="-120"/>
                <a:ea typeface="Microsoft JhengHei" panose="020B0604030504040204" charset="-120"/>
              </a:rPr>
              <a:t>O</a:t>
            </a:r>
            <a:r>
              <a:rPr lang="en-US" sz="1700">
                <a:solidFill>
                  <a:schemeClr val="accent3">
                    <a:lumMod val="25000"/>
                  </a:schemeClr>
                </a:solidFill>
                <a:latin typeface="Microsoft JhengHei" panose="020B0604030504040204" charset="-120"/>
                <a:ea typeface="Microsoft JhengHei" panose="020B0604030504040204" charset="-120"/>
              </a:rPr>
              <a:t>bjects </a:t>
            </a:r>
            <a:r>
              <a:rPr lang="en-ZA" altLang="en-US" sz="1700">
                <a:solidFill>
                  <a:schemeClr val="accent3">
                    <a:lumMod val="25000"/>
                  </a:schemeClr>
                </a:solidFill>
                <a:latin typeface="Microsoft JhengHei" panose="020B0604030504040204" charset="-120"/>
                <a:ea typeface="Microsoft JhengHei" panose="020B0604030504040204" charset="-120"/>
              </a:rPr>
              <a:t>were </a:t>
            </a:r>
            <a:r>
              <a:rPr lang="en-US" sz="170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a:solidFill>
                  <a:schemeClr val="accent3">
                    <a:lumMod val="25000"/>
                  </a:schemeClr>
                </a:solidFill>
                <a:latin typeface="Microsoft JhengHei" panose="020B0604030504040204" charset="-120"/>
                <a:ea typeface="Microsoft JhengHei" panose="020B0604030504040204" charset="-120"/>
              </a:rPr>
              <a:t>F</a:t>
            </a:r>
            <a:r>
              <a:rPr lang="en-US" sz="1700">
                <a:solidFill>
                  <a:schemeClr val="accent3">
                    <a:lumMod val="25000"/>
                  </a:schemeClr>
                </a:solidFill>
                <a:latin typeface="Microsoft JhengHei" panose="020B0604030504040204" charset="-120"/>
                <a:ea typeface="Microsoft JhengHei" panose="020B0604030504040204" charset="-120"/>
              </a:rPr>
              <a:t>olium map</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Marker </a:t>
            </a:r>
            <a:r>
              <a:rPr lang="en-ZA" altLang="en-US" sz="1700">
                <a:solidFill>
                  <a:schemeClr val="accent3">
                    <a:lumMod val="25000"/>
                  </a:schemeClr>
                </a:solidFill>
                <a:latin typeface="Microsoft JhengHei" panose="020B0604030504040204" charset="-120"/>
                <a:ea typeface="Microsoft JhengHei" panose="020B0604030504040204" charset="-120"/>
              </a:rPr>
              <a:t>objects were used to</a:t>
            </a:r>
            <a:r>
              <a:rPr lang="en-US" sz="170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a:solidFill>
                  <a:schemeClr val="accent3">
                    <a:lumMod val="25000"/>
                  </a:schemeClr>
                </a:solidFill>
                <a:latin typeface="Microsoft JhengHei" panose="020B0604030504040204" charset="-120"/>
                <a:ea typeface="Microsoft JhengHei" panose="020B0604030504040204" charset="-120"/>
              </a:rPr>
              <a:t>as well as</a:t>
            </a:r>
            <a:r>
              <a:rPr lang="en-US" sz="1700">
                <a:solidFill>
                  <a:schemeClr val="accent3">
                    <a:lumMod val="25000"/>
                  </a:schemeClr>
                </a:solidFill>
                <a:latin typeface="Microsoft JhengHei" panose="020B0604030504040204" charset="-120"/>
                <a:ea typeface="Microsoft JhengHei" panose="020B0604030504040204" charset="-120"/>
              </a:rPr>
              <a:t> the success</a:t>
            </a:r>
            <a:r>
              <a:rPr lang="en-ZA" altLang="en-US" sz="1700">
                <a:solidFill>
                  <a:schemeClr val="accent3">
                    <a:lumMod val="25000"/>
                  </a:schemeClr>
                </a:solidFill>
                <a:latin typeface="Microsoft JhengHei" panose="020B0604030504040204" charset="-120"/>
                <a:ea typeface="Microsoft JhengHei" panose="020B0604030504040204" charset="-120"/>
              </a:rPr>
              <a:t>ful</a:t>
            </a:r>
            <a:r>
              <a:rPr lang="en-US" sz="170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Line </a:t>
            </a:r>
            <a:r>
              <a:rPr lang="en-ZA" altLang="en-US" sz="1700">
                <a:solidFill>
                  <a:schemeClr val="accent3">
                    <a:lumMod val="25000"/>
                  </a:schemeClr>
                </a:solidFill>
                <a:latin typeface="Microsoft JhengHei" panose="020B0604030504040204" charset="-120"/>
                <a:ea typeface="Microsoft JhengHei" panose="020B0604030504040204" charset="-120"/>
              </a:rPr>
              <a:t>objects were used to</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calculate</a:t>
            </a:r>
            <a:r>
              <a:rPr lang="en-US" sz="170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hlinkClick r:id="rId3" action="ppaction://hlinkfile"/>
              </a:rPr>
              <a:t>Interactive Map Analytics with Folium</a:t>
            </a:r>
            <a:endParaRPr lang="en-US" sz="1700">
              <a:latin typeface="Microsoft JhengHei" panose="020B0604030504040204" charset="-120"/>
              <a:ea typeface="Microsoft JhengHei" panose="020B0604030504040204" charset="-120"/>
            </a:endParaRPr>
          </a:p>
          <a:p>
            <a:pPr>
              <a:lnSpc>
                <a:spcPct val="150000"/>
              </a:lnSpc>
            </a:pPr>
            <a:endParaRPr lang="en-US" sz="170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a:solidFill>
                  <a:schemeClr val="tx1">
                    <a:lumMod val="85000"/>
                    <a:lumOff val="15000"/>
                  </a:schemeClr>
                </a:solidFill>
                <a:latin typeface="Microsoft JhengHei" panose="020B0604030504040204" charset="-120"/>
                <a:ea typeface="Microsoft JhengHei" panose="020B0604030504040204" charset="-120"/>
              </a:rPr>
              <a:t>two </a:t>
            </a:r>
            <a:r>
              <a:rPr lang="en-US" sz="1700" u="sng">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a:solidFill>
                  <a:schemeClr val="tx1">
                    <a:lumMod val="85000"/>
                    <a:lumOff val="15000"/>
                  </a:schemeClr>
                </a:solidFill>
                <a:latin typeface="Microsoft JhengHei" panose="020B0604030504040204" charset="-120"/>
                <a:ea typeface="Microsoft JhengHei" panose="020B0604030504040204" charset="-120"/>
              </a:rPr>
              <a:t>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rPr>
              <a:t>A p</a:t>
            </a:r>
            <a:r>
              <a:rPr lang="en-US" sz="1700">
                <a:solidFill>
                  <a:schemeClr val="tx1">
                    <a:lumMod val="85000"/>
                    <a:lumOff val="15000"/>
                  </a:schemeClr>
                </a:solidFill>
                <a:latin typeface="Microsoft JhengHei" panose="020B0604030504040204" charset="-120"/>
                <a:ea typeface="Microsoft JhengHei" panose="020B0604030504040204" charset="-120"/>
              </a:rPr>
              <a:t>ie chart </a:t>
            </a:r>
            <a:r>
              <a:rPr lang="en-ZA" altLang="en-US" sz="170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rPr>
              <a:t>A s</a:t>
            </a:r>
            <a:r>
              <a:rPr lang="en-US" sz="1700">
                <a:solidFill>
                  <a:schemeClr val="tx1">
                    <a:lumMod val="85000"/>
                    <a:lumOff val="15000"/>
                  </a:schemeClr>
                </a:solidFill>
                <a:latin typeface="Microsoft JhengHei" panose="020B0604030504040204" charset="-120"/>
                <a:ea typeface="Microsoft JhengHei" panose="020B0604030504040204" charset="-120"/>
              </a:rPr>
              <a:t>catter char</a:t>
            </a:r>
            <a:r>
              <a:rPr lang="en-ZA" altLang="en-US" sz="170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hlinkClick r:id="rId3" action="ppaction://hlinkfile"/>
              </a:rPr>
              <a:t>Space-X Dashboard</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a:t>
            </a:r>
            <a:r>
              <a:rPr lang="en-ZA" altLang="en-US" sz="1700">
                <a:solidFill>
                  <a:schemeClr val="tx1">
                    <a:lumMod val="85000"/>
                    <a:lumOff val="15000"/>
                  </a:schemeClr>
                </a:solidFill>
                <a:latin typeface="Microsoft JhengHei" panose="020B0604030504040204" charset="-120"/>
                <a:ea typeface="Microsoft JhengHei" panose="020B0604030504040204" charset="-120"/>
              </a:rPr>
              <a:t>L:</a:t>
            </a: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hlinkClick r:id="rId3" action="ppaction://hlinkfile"/>
              </a:rPr>
              <a:t>Space-X Machine Learning Prediction</a:t>
            </a:r>
            <a:endParaRPr lang="en-US"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smtClean="0">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smtClean="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smtClean="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25</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smtClean="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34</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35</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36</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39</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smtClean="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40</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smtClean="0">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smtClean="0">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45</a:t>
            </a:fld>
            <a:endParaRPr lang="en-US" smtClean="0">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a:solidFill>
                  <a:schemeClr val="tx1">
                    <a:lumMod val="85000"/>
                    <a:lumOff val="15000"/>
                  </a:schemeClr>
                </a:solidFill>
                <a:latin typeface="Microsoft JhengHei" panose="020B0604030504040204" charset="-120"/>
                <a:ea typeface="Microsoft JhengHei" panose="020B0604030504040204" charset="-120"/>
              </a:rPr>
              <a:t>Coursera Project Link: </a:t>
            </a:r>
            <a:r>
              <a:rPr lang="en-ZA" altLang="en-US" sz="2200">
                <a:solidFill>
                  <a:schemeClr val="tx1">
                    <a:lumMod val="85000"/>
                    <a:lumOff val="15000"/>
                  </a:schemeClr>
                </a:solidFill>
                <a:latin typeface="Microsoft JhengHei" panose="020B0604030504040204" charset="-120"/>
                <a:ea typeface="Microsoft JhengHei" panose="020B0604030504040204" charset="-120"/>
                <a:hlinkClick r:id="rId4" action="ppaction://hlinkfile"/>
              </a:rPr>
              <a:t>https://www.coursera.org/learn/applied-data-science-capstone/home/welcome</a:t>
            </a:r>
            <a:endParaRPr lang="en-ZA" altLang="en-US" sz="220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a:solidFill>
                  <a:schemeClr val="tx1">
                    <a:lumMod val="85000"/>
                    <a:lumOff val="15000"/>
                  </a:schemeClr>
                </a:solidFill>
                <a:latin typeface="Microsoft JhengHei" panose="020B0604030504040204" charset="-120"/>
                <a:ea typeface="Microsoft JhengHei" panose="020B0604030504040204" charset="-120"/>
                <a:hlinkClick r:id="rId5" action="ppaction://hlinkfile"/>
              </a:rPr>
              <a:t>https://github.com/withouttheh/IBM-Data-Science-Capstone-Project</a:t>
            </a:r>
          </a:p>
          <a:p>
            <a:pPr marL="0" indent="0">
              <a:lnSpc>
                <a:spcPct val="100000"/>
              </a:lnSpc>
              <a:spcBef>
                <a:spcPts val="1400"/>
              </a:spcBef>
              <a:buNone/>
            </a:pPr>
            <a:endParaRPr lang="en-ZA" altLang="en-US" sz="2200">
              <a:solidFill>
                <a:schemeClr val="tx1">
                  <a:lumMod val="85000"/>
                  <a:lumOff val="15000"/>
                </a:schemeClr>
              </a:solidFill>
              <a:latin typeface="Microsoft JhengHei" panose="020B0604030504040204" charset="-120"/>
              <a:ea typeface="Microsoft JhengHei" panose="020B0604030504040204" charset="-120"/>
              <a:hlinkClick r:id="rId5" action="ppaction://hlinkfile"/>
            </a:endParaRPr>
          </a:p>
          <a:p>
            <a:pPr>
              <a:lnSpc>
                <a:spcPct val="100000"/>
              </a:lnSpc>
              <a:spcBef>
                <a:spcPts val="1400"/>
              </a:spcBef>
            </a:pPr>
            <a:endParaRPr lang="en-ZA" altLang="en-US" sz="220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smtClean="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smtClean="0">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GitHub URL</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hlinkClick r:id="rId3" action="ppaction://hlinkfile"/>
              </a:rPr>
              <a:t>Data Collection API</a:t>
            </a:r>
            <a:endParaRPr lang="en-US" sz="1700">
              <a:latin typeface="Microsoft JhengHei" panose="020B0604030504040204" charset="-120"/>
              <a:ea typeface="Microsoft JhengHei" panose="020B0604030504040204" charset="-120"/>
            </a:endParaRPr>
          </a:p>
          <a:p>
            <a:endParaRPr lang="en-US" sz="170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smtClean="0">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r>
              <a:rPr lang="en-ZA" altLang="en-US" sz="1700">
                <a:solidFill>
                  <a:srgbClr val="FF0000"/>
                </a:solidFill>
                <a:latin typeface="Microsoft JhengHei" panose="020B0604030504040204" charset="-120"/>
                <a:ea typeface="Microsoft JhengHei" panose="020B0604030504040204" charset="-120"/>
              </a:rPr>
              <a:t> </a:t>
            </a:r>
            <a:r>
              <a:rPr lang="en-US" sz="1700">
                <a:solidFill>
                  <a:srgbClr val="FF0000"/>
                </a:solidFill>
                <a:latin typeface="Microsoft JhengHei" panose="020B0604030504040204" charset="-120"/>
                <a:ea typeface="Microsoft JhengHei" panose="020B0604030504040204" charset="-120"/>
                <a:hlinkClick r:id="rId3" action="ppaction://hlinkfile"/>
              </a:rPr>
              <a:t>Data Collection With Web Scraping</a:t>
            </a:r>
            <a:r>
              <a:rPr lang="en-ZA" altLang="en-US" sz="1700">
                <a:solidFill>
                  <a:srgbClr val="FF0000"/>
                </a:solidFill>
                <a:latin typeface="Microsoft JhengHei" panose="020B0604030504040204" charset="-120"/>
                <a:ea typeface="Microsoft JhengHei" panose="020B0604030504040204" charset="-120"/>
                <a:hlinkClick r:id="rId3" action="ppaction://hlinkfile"/>
              </a:rPr>
              <a:t> </a:t>
            </a:r>
            <a:r>
              <a:rPr lang="en-ZA" altLang="en-US" sz="2200">
                <a:solidFill>
                  <a:srgbClr val="FF0000"/>
                </a:solidFill>
                <a:latin typeface="Microsoft JhengHei" panose="020B0604030504040204" charset="-120"/>
                <a:ea typeface="Microsoft JhengHei" panose="020B0604030504040204" charset="-120"/>
                <a:hlinkClick r:id="rId3" action="ppaction://hlinkfile"/>
              </a:rPr>
              <a:t> </a:t>
            </a:r>
            <a:endParaRPr lang="en-US" sz="220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ction="ppaction://hlinkfile"/>
              </a:rPr>
              <a:t>Exploratory Data Analysis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2413</Words>
  <Application>Microsoft Office PowerPoint</Application>
  <PresentationFormat>Grand écran</PresentationFormat>
  <Paragraphs>208</Paragraphs>
  <Slides>46</Slides>
  <Notes>4</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46</vt:i4>
      </vt:variant>
    </vt:vector>
  </HeadingPairs>
  <TitlesOfParts>
    <vt:vector size="54" baseType="lpstr">
      <vt:lpstr>Microsoft JhengHei</vt:lpstr>
      <vt:lpstr>Abadi</vt:lpstr>
      <vt:lpstr>Arial</vt:lpstr>
      <vt:lpstr>Calibri</vt:lpstr>
      <vt:lpstr>Calibri Light</vt:lpstr>
      <vt:lpstr>IBM Plex Mono SemiBold</vt:lpstr>
      <vt:lpstr>Custom Design</vt:lpstr>
      <vt:lpstr>1_Custom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Compte Microsoft</cp:lastModifiedBy>
  <cp:revision>243</cp:revision>
  <dcterms:created xsi:type="dcterms:W3CDTF">2021-04-29T18:58:00Z</dcterms:created>
  <dcterms:modified xsi:type="dcterms:W3CDTF">2022-10-29T18:10:04Z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